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5"/>
  </p:notesMasterIdLst>
  <p:sldIdLst>
    <p:sldId id="3825" r:id="rId5"/>
    <p:sldId id="3830" r:id="rId6"/>
    <p:sldId id="3826" r:id="rId7"/>
    <p:sldId id="3827" r:id="rId8"/>
    <p:sldId id="3828" r:id="rId9"/>
    <p:sldId id="3791" r:id="rId10"/>
    <p:sldId id="3843" r:id="rId11"/>
    <p:sldId id="3835" r:id="rId12"/>
    <p:sldId id="3836" r:id="rId13"/>
    <p:sldId id="3792" r:id="rId14"/>
    <p:sldId id="3829" r:id="rId15"/>
    <p:sldId id="3844" r:id="rId16"/>
    <p:sldId id="3845" r:id="rId17"/>
    <p:sldId id="3837" r:id="rId18"/>
    <p:sldId id="3838" r:id="rId19"/>
    <p:sldId id="3839" r:id="rId20"/>
    <p:sldId id="3832" r:id="rId21"/>
    <p:sldId id="3840" r:id="rId22"/>
    <p:sldId id="3842" r:id="rId23"/>
    <p:sldId id="383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000" dirty="0">
              <a:solidFill>
                <a:sysClr val="windowText" lastClr="000000"/>
              </a:solidFill>
            </a:rPr>
            <a:t>Mohamed Amr </a:t>
          </a:r>
          <a:br>
            <a:rPr lang="en-US" sz="2000" dirty="0">
              <a:solidFill>
                <a:sysClr val="windowText" lastClr="000000"/>
              </a:solidFill>
            </a:rPr>
          </a:br>
          <a:r>
            <a:rPr lang="en-US" sz="2000" b="0" dirty="0">
              <a:solidFill>
                <a:sysClr val="windowText" lastClr="000000"/>
              </a:solidFill>
              <a:latin typeface="+mn-lt"/>
            </a:rPr>
            <a:t>20106990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>
              <a:solidFill>
                <a:schemeClr val="tx1"/>
              </a:solidFill>
            </a:rPr>
            <a:t>Karim Alaa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0" dirty="0">
              <a:solidFill>
                <a:schemeClr val="tx1"/>
              </a:solidFill>
              <a:latin typeface="+mn-lt"/>
            </a:rPr>
            <a:t>20104286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>
              <a:solidFill>
                <a:schemeClr val="tx1"/>
              </a:solidFill>
            </a:rPr>
            <a:t>Ziad Hazem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0" dirty="0">
              <a:solidFill>
                <a:schemeClr val="tx1"/>
              </a:solidFill>
              <a:latin typeface="+mn-lt"/>
            </a:rPr>
            <a:t>19106626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>
              <a:solidFill>
                <a:schemeClr val="tx1"/>
              </a:solidFill>
            </a:rPr>
            <a:t>Osama Khalid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b="0" dirty="0">
              <a:solidFill>
                <a:schemeClr val="tx1"/>
              </a:solidFill>
              <a:latin typeface="+mn-lt"/>
            </a:rPr>
            <a:t>20106445</a:t>
          </a: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le profile outline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le profile with solid fill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le profile outline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le profile with solid fill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80445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300232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000" kern="1200" dirty="0">
              <a:solidFill>
                <a:sysClr val="windowText" lastClr="000000"/>
              </a:solidFill>
            </a:rPr>
            <a:t>Mohamed Amr </a:t>
          </a:r>
          <a:br>
            <a:rPr lang="en-US" sz="2000" kern="1200" dirty="0">
              <a:solidFill>
                <a:sysClr val="windowText" lastClr="000000"/>
              </a:solidFill>
            </a:rPr>
          </a:br>
          <a:r>
            <a:rPr lang="en-US" sz="2000" b="0" kern="1200" dirty="0">
              <a:solidFill>
                <a:sysClr val="windowText" lastClr="000000"/>
              </a:solidFill>
              <a:latin typeface="+mn-lt"/>
            </a:rPr>
            <a:t>20106990</a:t>
          </a:r>
        </a:p>
      </dsp:txBody>
      <dsp:txXfrm>
        <a:off x="300232" y="2951374"/>
        <a:ext cx="2389225" cy="487484"/>
      </dsp:txXfrm>
    </dsp:sp>
    <dsp:sp modelId="{7D166BBB-55AF-452C-B9A0-94A1EE55FF4F}">
      <dsp:nvSpPr>
        <dsp:cNvPr id="0" name=""/>
        <dsp:cNvSpPr/>
      </dsp:nvSpPr>
      <dsp:spPr>
        <a:xfrm>
          <a:off x="300232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87785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7572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>
              <a:solidFill>
                <a:schemeClr val="tx1"/>
              </a:solidFill>
            </a:rPr>
            <a:t>Karim Alaa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0" kern="1200" dirty="0">
              <a:solidFill>
                <a:schemeClr val="tx1"/>
              </a:solidFill>
              <a:latin typeface="+mn-lt"/>
            </a:rPr>
            <a:t>20104286</a:t>
          </a:r>
        </a:p>
      </dsp:txBody>
      <dsp:txXfrm>
        <a:off x="3107572" y="2951374"/>
        <a:ext cx="2389225" cy="487484"/>
      </dsp:txXfrm>
    </dsp:sp>
    <dsp:sp modelId="{1223E777-77CB-4A9A-BF21-12B513842696}">
      <dsp:nvSpPr>
        <dsp:cNvPr id="0" name=""/>
        <dsp:cNvSpPr/>
      </dsp:nvSpPr>
      <dsp:spPr>
        <a:xfrm>
          <a:off x="3107572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95126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4913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>
              <a:solidFill>
                <a:schemeClr val="tx1"/>
              </a:solidFill>
            </a:rPr>
            <a:t>Ziad Hazem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0" kern="1200" dirty="0">
              <a:solidFill>
                <a:schemeClr val="tx1"/>
              </a:solidFill>
              <a:latin typeface="+mn-lt"/>
            </a:rPr>
            <a:t>19106626</a:t>
          </a:r>
        </a:p>
      </dsp:txBody>
      <dsp:txXfrm>
        <a:off x="5914913" y="2951374"/>
        <a:ext cx="2389225" cy="487484"/>
      </dsp:txXfrm>
    </dsp:sp>
    <dsp:sp modelId="{EE420F84-477D-4635-BEF8-66426E9A259D}">
      <dsp:nvSpPr>
        <dsp:cNvPr id="0" name=""/>
        <dsp:cNvSpPr/>
      </dsp:nvSpPr>
      <dsp:spPr>
        <a:xfrm>
          <a:off x="6251818" y="2539746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002466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22253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>
              <a:solidFill>
                <a:schemeClr val="tx1"/>
              </a:solidFill>
            </a:rPr>
            <a:t>Osama Khalid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b="0" kern="1200" dirty="0">
              <a:solidFill>
                <a:schemeClr val="tx1"/>
              </a:solidFill>
              <a:latin typeface="+mn-lt"/>
            </a:rPr>
            <a:t>20106445</a:t>
          </a:r>
        </a:p>
      </dsp:txBody>
      <dsp:txXfrm>
        <a:off x="8722253" y="2951374"/>
        <a:ext cx="2389225" cy="487484"/>
      </dsp:txXfrm>
    </dsp:sp>
    <dsp:sp modelId="{5A7600AF-A34B-4D03-B3D6-B3C760AE8E06}">
      <dsp:nvSpPr>
        <dsp:cNvPr id="0" name=""/>
        <dsp:cNvSpPr/>
      </dsp:nvSpPr>
      <dsp:spPr>
        <a:xfrm>
          <a:off x="8765713" y="3373469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9/3/20XX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algorithms 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>
                <a:solidFill>
                  <a:srgbClr val="FFFFFF"/>
                </a:solidFill>
              </a:rPr>
              <a:t>Algorithm 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Dr/ Wael Zakaria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15" descr="Metal tic-tac-toe game pieces">
            <a:extLst>
              <a:ext uri="{FF2B5EF4-FFF2-40B4-BE49-F238E27FC236}">
                <a16:creationId xmlns:a16="http://schemas.microsoft.com/office/drawing/2014/main" id="{DE21F7BE-6267-14D1-D709-C305FB9B4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165" b="5742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D6874-01B8-32C6-7FED-F5612F3F1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b="1" cap="all" spc="50" dirty="0" err="1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&lt;- 0 to n do</a:t>
            </a:r>
            <a:endParaRPr lang="en-US" cap="all" spc="5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num = int(input())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	 </a:t>
            </a:r>
            <a:r>
              <a:rPr lang="en-US" b="1" cap="all" spc="50" dirty="0" err="1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elements.append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(num)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algorithms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4E808D1D-FE92-499E-982B-315DCF987C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685800" marR="685800" lvl="0" indent="-228600" algn="ctr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𝒊</m:t>
                        </m:r>
                        <m:r>
                          <a:rPr kumimoji="0" lang="en-US" sz="2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  <m:sup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sup>
                      <m:e>
                        <m:r>
                          <a:rPr kumimoji="0" lang="en-US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e>
                    </m:nary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	= (n – 0 +1) *1</a:t>
                </a:r>
                <a:b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       = (n + 1) *1</a:t>
                </a:r>
                <a:b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ockwell" panose="02060603020205020403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  = (n + 1)</a:t>
                </a: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4E808D1D-FE92-499E-982B-315DCF987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alibri" panose="020F0502020204030204"/>
              </a:rPr>
              <a:t>algorithms </a:t>
            </a:r>
            <a:endParaRPr lang="en-US" dirty="0">
              <a:latin typeface="Calibri" panose="020F0502020204030204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11</a:t>
            </a:fld>
            <a:endParaRPr lang="en-US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160899-EBC6-ECCB-54A8-00FF1DA3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duplicates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10251-89C1-F1BA-BFC7-BFD6DC2B73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37466-1238-47CE-D5AE-9C481FA80B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7B152-CA25-D1ED-26AB-5328CC7BF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54" y="1695635"/>
            <a:ext cx="10777492" cy="502511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cap="all" spc="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Def </a:t>
            </a:r>
            <a:r>
              <a:rPr lang="en-US" sz="3200" b="1" cap="all" spc="5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remove_duplicates</a:t>
            </a:r>
            <a:r>
              <a:rPr lang="en-US" sz="3200" b="1" cap="all" spc="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(elements):  return list(set(elements))</a:t>
            </a:r>
          </a:p>
          <a:p>
            <a:pPr marL="0">
              <a:spcBef>
                <a:spcPts val="0"/>
              </a:spcBef>
            </a:pPr>
            <a:endParaRPr lang="en-US" sz="3200" b="1" cap="all" spc="5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cap="all" spc="5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unique_elements</a:t>
            </a:r>
            <a:r>
              <a:rPr lang="en-US" sz="3200" b="1" cap="all" spc="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 = </a:t>
            </a:r>
            <a:r>
              <a:rPr lang="en-US" sz="3200" b="1" cap="all" spc="5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remove_duplicates</a:t>
            </a:r>
            <a:r>
              <a:rPr lang="en-US" sz="3200" b="1" cap="all" spc="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(elements)</a:t>
            </a:r>
          </a:p>
          <a:p>
            <a:pPr marL="0" indent="0">
              <a:spcBef>
                <a:spcPts val="0"/>
              </a:spcBef>
              <a:buNone/>
            </a:pPr>
            <a:endParaRPr lang="en-US" sz="3200" b="1" cap="all" spc="5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b="1" cap="all" spc="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print("Elements After Removing duplicate = {}".format(</a:t>
            </a:r>
            <a:r>
              <a:rPr lang="en-US" sz="3200" b="1" cap="all" spc="50" dirty="0" err="1">
                <a:latin typeface="Bookman Old Style" panose="02050604050505020204" pitchFamily="18" charset="0"/>
                <a:cs typeface="Times New Roman" panose="02020603050405020304" pitchFamily="18" charset="0"/>
              </a:rPr>
              <a:t>unique_elements</a:t>
            </a:r>
            <a:r>
              <a:rPr lang="en-US" sz="3200" b="1" cap="all" spc="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3245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Placeholder 8" descr="Blue abacus">
            <a:extLst>
              <a:ext uri="{FF2B5EF4-FFF2-40B4-BE49-F238E27FC236}">
                <a16:creationId xmlns:a16="http://schemas.microsoft.com/office/drawing/2014/main" id="{666A119B-B02B-2740-5A2B-1242F697D7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5000"/>
          </a:blip>
          <a:srcRect t="3916" b="2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1EB74-7867-9A02-47E2-8371525F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92" y="1032483"/>
            <a:ext cx="5037616" cy="2982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Calling and printing subsets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BD85E-4BF4-59A9-48E3-37633A9232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algorithms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7D097-C8B5-0318-7663-BD3A00C83A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89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0BFE7DAE-1B4F-8C18-EBE0-604DEA863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3" r="1" b="1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5C1234C8-9B00-4633-3816-03173390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73" y="1591878"/>
            <a:ext cx="11424944" cy="385974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subsets = </a:t>
            </a:r>
            <a:r>
              <a:rPr lang="en-US" sz="3200" b="1" dirty="0" err="1">
                <a:solidFill>
                  <a:srgbClr val="FFFFFF"/>
                </a:solidFill>
              </a:rPr>
              <a:t>FindAllSubsets</a:t>
            </a:r>
            <a:r>
              <a:rPr lang="en-US" sz="3200" b="1" dirty="0">
                <a:solidFill>
                  <a:srgbClr val="FFFFFF"/>
                </a:solidFill>
              </a:rPr>
              <a:t>(</a:t>
            </a:r>
            <a:r>
              <a:rPr lang="en-US" sz="3200" b="1" dirty="0" err="1">
                <a:solidFill>
                  <a:srgbClr val="FFFFFF"/>
                </a:solidFill>
              </a:rPr>
              <a:t>unique_elements</a:t>
            </a:r>
            <a:r>
              <a:rPr lang="en-US" sz="3200" b="1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endParaRPr lang="en-US" sz="3200" b="1" dirty="0">
              <a:solidFill>
                <a:srgbClr val="FFFFFF"/>
              </a:solidFill>
            </a:endParaRPr>
          </a:p>
          <a:p>
            <a:r>
              <a:rPr lang="en-US" sz="3200" b="1" dirty="0">
                <a:solidFill>
                  <a:srgbClr val="FFFFFF"/>
                </a:solidFill>
              </a:rPr>
              <a:t>print("All subsets:")</a:t>
            </a:r>
          </a:p>
          <a:p>
            <a:r>
              <a:rPr lang="en-US" sz="3200" b="1" dirty="0">
                <a:solidFill>
                  <a:srgbClr val="FFFFFF"/>
                </a:solidFill>
              </a:rPr>
              <a:t>for </a:t>
            </a:r>
            <a:r>
              <a:rPr lang="en-US" sz="3200" b="1" dirty="0" err="1">
                <a:solidFill>
                  <a:srgbClr val="FFFFFF"/>
                </a:solidFill>
              </a:rPr>
              <a:t>i</a:t>
            </a:r>
            <a:r>
              <a:rPr lang="en-US" sz="3200" b="1" dirty="0">
                <a:solidFill>
                  <a:srgbClr val="FFFFFF"/>
                </a:solidFill>
              </a:rPr>
              <a:t> in subsets:</a:t>
            </a:r>
          </a:p>
          <a:p>
            <a:r>
              <a:rPr lang="en-US" sz="3200" b="1" dirty="0">
                <a:solidFill>
                  <a:srgbClr val="FFFFFF"/>
                </a:solidFill>
              </a:rPr>
              <a:t>    print(</a:t>
            </a:r>
            <a:r>
              <a:rPr lang="en-US" sz="3200" b="1" dirty="0" err="1">
                <a:solidFill>
                  <a:srgbClr val="FFFFFF"/>
                </a:solidFill>
              </a:rPr>
              <a:t>i</a:t>
            </a:r>
            <a:r>
              <a:rPr lang="en-US" sz="3200" b="1" dirty="0">
                <a:solidFill>
                  <a:srgbClr val="FFFFFF"/>
                </a:solidFill>
              </a:rPr>
              <a:t>)</a:t>
            </a:r>
          </a:p>
          <a:p>
            <a:r>
              <a:rPr lang="en-US" sz="3200" b="1" dirty="0">
                <a:solidFill>
                  <a:srgbClr val="FFFFFF"/>
                </a:solidFill>
              </a:rPr>
              <a:t>print("The number of subsets = {}".format(</a:t>
            </a:r>
            <a:r>
              <a:rPr lang="en-US" sz="3200" b="1" dirty="0" err="1">
                <a:solidFill>
                  <a:srgbClr val="FFFFFF"/>
                </a:solidFill>
              </a:rPr>
              <a:t>len</a:t>
            </a:r>
            <a:r>
              <a:rPr lang="en-US" sz="3200" b="1" dirty="0">
                <a:solidFill>
                  <a:srgbClr val="FFFFFF"/>
                </a:solidFill>
              </a:rPr>
              <a:t>(subsets)))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51A3F-4494-8211-8D7B-BCB9046C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algorithms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34A82-5E10-AB52-1D3C-23AECA85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808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C06E1-2BF0-81A3-0674-D32C25DA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3CEAA8C-E6A6-B1B9-4111-46583053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Requirements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4D0EE-0CA3-D260-0E62-95F7C904E10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algorithms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62B6A-D6A2-CD37-9487-3BD083997F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3545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28" descr="Computer script on a screen">
            <a:extLst>
              <a:ext uri="{FF2B5EF4-FFF2-40B4-BE49-F238E27FC236}">
                <a16:creationId xmlns:a16="http://schemas.microsoft.com/office/drawing/2014/main" id="{A5D06B0E-32D3-9DA9-6C7E-D03D831B1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29" b="9697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D8A1151B-8436-0BD9-B832-DAE720D72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/>
          </a:bodyPr>
          <a:lstStyle/>
          <a:p>
            <a:pPr algn="ctr"/>
            <a:r>
              <a:rPr lang="en-US" sz="5400" b="1" i="0" dirty="0">
                <a:solidFill>
                  <a:srgbClr val="FFFFFF"/>
                </a:solidFill>
                <a:effectLst/>
                <a:latin typeface="inherit"/>
              </a:rPr>
              <a:t>Write a code that finds all subsets of a given set of n elements. The code should ask the user to enter the n and the elements.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Arc 3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2EE42A49-45CC-5780-7831-9BADE733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5244942-39BF-74FB-DA36-FF4294CE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9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08AA64-FEF3-5260-C8A7-CCBB0C14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9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5D83EF-955E-51F4-2B66-715A4458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309" y="1122362"/>
            <a:ext cx="5138651" cy="30432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Execution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D27FF-FDA0-5085-A2F3-2529DB27AD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48600" y="6356350"/>
            <a:ext cx="3096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E4B6C-C60F-09FD-FE89-2D69692BB8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7364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40E9D-BF95-81CC-9687-951CB1C5E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algorithms 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1047-5187-A7D1-D089-9AD312409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E7649D-33BD-E2FD-2993-A1DDCB6594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563" y="210416"/>
            <a:ext cx="9104746" cy="404788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1F5AB9D-8534-F4DA-9DC7-52DF314A2F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740285" y="2050473"/>
            <a:ext cx="8181551" cy="42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28" y="482644"/>
            <a:ext cx="10515600" cy="1325563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5" name="Content Placeholder 2" descr="Team Smart Art Graphic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935273"/>
              </p:ext>
            </p:extLst>
          </p:nvPr>
        </p:nvGraphicFramePr>
        <p:xfrm>
          <a:off x="390144" y="143716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073D5B-7ADA-4F8B-AD34-0BE114905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73073D5B-7ADA-4F8B-AD34-0BE114905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73073D5B-7ADA-4F8B-AD34-0BE114905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FAF16A-4FD0-49F4-8593-32E9A31A4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FDFAF16A-4FD0-49F4-8593-32E9A31A4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FDFAF16A-4FD0-49F4-8593-32E9A31A4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166BBB-55AF-452C-B9A0-94A1EE55F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7D166BBB-55AF-452C-B9A0-94A1EE55F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7D166BBB-55AF-452C-B9A0-94A1EE55F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238F18-07B8-41D8-8BD9-9F8514E8F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25238F18-07B8-41D8-8BD9-9F8514E8F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25238F18-07B8-41D8-8BD9-9F8514E8F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6F95BB-E9D9-40E2-AB9F-99D5F69BA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866F95BB-E9D9-40E2-AB9F-99D5F69BA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866F95BB-E9D9-40E2-AB9F-99D5F69BA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23E777-77CB-4A9A-BF21-12B513842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1223E777-77CB-4A9A-BF21-12B513842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1223E777-77CB-4A9A-BF21-12B513842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8E44D8-60E4-4008-9F09-1A652C62E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418E44D8-60E4-4008-9F09-1A652C62E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418E44D8-60E4-4008-9F09-1A652C62E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5C14B8-8D61-4009-9F8C-194486F53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9B5C14B8-8D61-4009-9F8C-194486F53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9B5C14B8-8D61-4009-9F8C-194486F53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420F84-477D-4635-BEF8-66426E9A2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EE420F84-477D-4635-BEF8-66426E9A2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EE420F84-477D-4635-BEF8-66426E9A2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A8E640-7EB5-4EF2-8C83-19A3E5328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04A8E640-7EB5-4EF2-8C83-19A3E5328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04A8E640-7EB5-4EF2-8C83-19A3E5328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C5F495-3DD9-41C8-99AE-150A333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79C5F495-3DD9-41C8-99AE-150A333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graphicEl>
                                              <a:dgm id="{79C5F495-3DD9-41C8-99AE-150A33344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600AF-A34B-4D03-B3D6-B3C760AE8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>
                                            <p:graphicEl>
                                              <a:dgm id="{5A7600AF-A34B-4D03-B3D6-B3C760AE8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graphicEl>
                                              <a:dgm id="{5A7600AF-A34B-4D03-B3D6-B3C760AE8E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Aerial view of a highway near the ocean">
            <a:extLst>
              <a:ext uri="{FF2B5EF4-FFF2-40B4-BE49-F238E27FC236}">
                <a16:creationId xmlns:a16="http://schemas.microsoft.com/office/drawing/2014/main" id="{088007DA-2884-ABF1-1CD5-386FF671C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408" y="1402134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11" name="Graphic 10" descr="Handshake with solid fill">
            <a:extLst>
              <a:ext uri="{FF2B5EF4-FFF2-40B4-BE49-F238E27FC236}">
                <a16:creationId xmlns:a16="http://schemas.microsoft.com/office/drawing/2014/main" id="{B8B682F5-1AB7-5BB7-2D0F-82DE10479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4714" y="4691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39 0.03472 0.00079 0.06944 0.00144 0.1044 C 0.00144 0.10903 0.00157 0.11366 0.00209 0.11805 C 0.00235 0.12037 0.00313 0.12222 0.00352 0.1243 C 0.00378 0.12616 0.00404 0.12778 0.0043 0.1294 L 0.0043 0.1294 L 0 0.0162 C 0.00013 0.05532 0.00039 0.09421 0.00066 0.13333 C 0.00092 0.09167 0.00118 0.05023 0.00144 0.0088 C 0.00118 0.04606 0.00092 0.08333 0.00066 0.1206 L 0.00066 0.01759 " pathEditMode="relative" ptsTypes="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The calendar on a table stacked on top of notebooks">
            <a:extLst>
              <a:ext uri="{FF2B5EF4-FFF2-40B4-BE49-F238E27FC236}">
                <a16:creationId xmlns:a16="http://schemas.microsoft.com/office/drawing/2014/main" id="{C8E425D9-218B-9D93-0D16-521CBE60E3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26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89110"/>
            <a:ext cx="10515600" cy="432239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Description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Finding all subsets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Enter n of elements &amp; storing inputs into array(elements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Removing </a:t>
            </a:r>
            <a:r>
              <a:rPr lang="en-US" dirty="0" err="1">
                <a:solidFill>
                  <a:srgbClr val="FFFFFF"/>
                </a:solidFill>
              </a:rPr>
              <a:t>dublicates</a:t>
            </a:r>
            <a:r>
              <a:rPr lang="en-US" dirty="0">
                <a:solidFill>
                  <a:srgbClr val="FFFFFF"/>
                </a:solidFill>
              </a:rPr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Calling and printing subsets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Requirements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Execution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algorithms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subsets involves generating all possible subsets of a given set. A subset is a collection of elements taken from the original set, where the order of the elements doesn't matter. For example, given the set {1, 2, 3}, some of its subsets would be {}, {1}, {2}, {1,2}, {3}, {1, 3}, {2, 3} , {1,2,3}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Placeholder 6" descr="A pile of 3D yellow numbers">
            <a:extLst>
              <a:ext uri="{FF2B5EF4-FFF2-40B4-BE49-F238E27FC236}">
                <a16:creationId xmlns:a16="http://schemas.microsoft.com/office/drawing/2014/main" id="{361AD4D1-EE89-BCCC-C403-4CC2D2D184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0830" r="20830"/>
          <a:stretch>
            <a:fillRect/>
          </a:stretch>
        </p:blipFill>
        <p:spPr/>
      </p:pic>
      <p:pic>
        <p:nvPicPr>
          <p:cNvPr id="12" name="Picture Placeholder 11" descr="Illustration of people on a blockchain">
            <a:extLst>
              <a:ext uri="{FF2B5EF4-FFF2-40B4-BE49-F238E27FC236}">
                <a16:creationId xmlns:a16="http://schemas.microsoft.com/office/drawing/2014/main" id="{F7973C45-49A0-9FF4-8D2F-15C8F160C1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233" r="182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7A2DF-084B-280F-8CE1-2A7601F17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2" b="3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Finding all subsets </a:t>
            </a: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Crescent Moon in the orange sunset sky">
            <a:extLst>
              <a:ext uri="{FF2B5EF4-FFF2-40B4-BE49-F238E27FC236}">
                <a16:creationId xmlns:a16="http://schemas.microsoft.com/office/drawing/2014/main" id="{DD42F3C7-9DBC-30CB-49EA-712C6183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26"/>
          <a:stretch/>
        </p:blipFill>
        <p:spPr>
          <a:xfrm>
            <a:off x="20" y="9290"/>
            <a:ext cx="12191980" cy="68664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C9E9-8347-0531-E516-E053C7FA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>
            <a:normAutofit lnSpcReduction="10000"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b="1" cap="all" spc="50" dirty="0" err="1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&lt;- 0  in </a:t>
            </a:r>
            <a:r>
              <a:rPr lang="en-US" b="1" cap="all" spc="50" dirty="0" err="1">
                <a:solidFill>
                  <a:srgbClr val="FFFFFF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unique_elements</a:t>
            </a:r>
            <a:r>
              <a:rPr lang="en-US" b="1" cap="all" spc="50" dirty="0">
                <a:solidFill>
                  <a:srgbClr val="FFFFFF"/>
                </a:solidFill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endParaRPr lang="en-US" cap="all" spc="5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for j&lt;- 0 in subsets do</a:t>
            </a:r>
            <a:endParaRPr lang="en-US" cap="all" spc="5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b="1" cap="all" spc="50" dirty="0" err="1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new_subset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&lt;- j +  [</a:t>
            </a:r>
            <a:r>
              <a:rPr lang="en-US" b="1" cap="all" spc="50" dirty="0" err="1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 </a:t>
            </a:r>
            <a:endParaRPr lang="en-US" cap="all" spc="5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b="1" cap="all" spc="50" dirty="0" err="1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new_subsets.append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cap="all" spc="50" dirty="0" err="1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new_subset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cap="all" spc="5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b="1" cap="all" spc="50" dirty="0" err="1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subsets.extend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cap="all" spc="50" dirty="0" err="1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new_subsets</a:t>
            </a:r>
            <a:r>
              <a:rPr lang="en-US" b="1" cap="all" spc="5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endParaRPr lang="en-US" cap="all" spc="5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cap="all" spc="50" dirty="0">
                <a:solidFill>
                  <a:srgbClr val="FFFFFF"/>
                </a:solidFill>
                <a:effectLst/>
                <a:latin typeface="Rockwell" panose="020606030202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   return subsets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algorithms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Crescent Moon in the orange sunset sky">
            <a:extLst>
              <a:ext uri="{FF2B5EF4-FFF2-40B4-BE49-F238E27FC236}">
                <a16:creationId xmlns:a16="http://schemas.microsoft.com/office/drawing/2014/main" id="{DD42F3C7-9DBC-30CB-49EA-712C6183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26"/>
          <a:stretch/>
        </p:blipFill>
        <p:spPr>
          <a:xfrm>
            <a:off x="0" y="-8467"/>
            <a:ext cx="12191980" cy="6866466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algorithms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5B437-596B-6373-F3E0-482E82667058}"/>
              </a:ext>
            </a:extLst>
          </p:cNvPr>
          <p:cNvSpPr/>
          <p:nvPr/>
        </p:nvSpPr>
        <p:spPr>
          <a:xfrm>
            <a:off x="825623" y="239697"/>
            <a:ext cx="8398276" cy="923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A7F15-94E5-138F-AADD-C2C8B27CF88C}"/>
              </a:ext>
            </a:extLst>
          </p:cNvPr>
          <p:cNvSpPr/>
          <p:nvPr/>
        </p:nvSpPr>
        <p:spPr>
          <a:xfrm>
            <a:off x="555710" y="387836"/>
            <a:ext cx="10079739" cy="923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Calculating Time Complexity of finding all subsets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4D361-9E71-04EA-D7D0-E73F5AD0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17" y="1311114"/>
            <a:ext cx="5866850" cy="466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7" descr="Calculator and maths tools on a surface">
            <a:extLst>
              <a:ext uri="{FF2B5EF4-FFF2-40B4-BE49-F238E27FC236}">
                <a16:creationId xmlns:a16="http://schemas.microsoft.com/office/drawing/2014/main" id="{F5650429-D479-5EE1-9CC6-76D819128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26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3D5B203-A374-9308-8CF4-C1B74D8F6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44"/>
            <a:ext cx="10798090" cy="5094023"/>
          </a:xfrm>
        </p:spPr>
        <p:txBody>
          <a:bodyPr>
            <a:normAutofit lnSpcReduction="10000"/>
          </a:bodyPr>
          <a:lstStyle/>
          <a:p>
            <a:r>
              <a:rPr lang="en-US" sz="3000" b="1" dirty="0">
                <a:solidFill>
                  <a:srgbClr val="FFFFFF"/>
                </a:solidFill>
              </a:rPr>
              <a:t>DEF </a:t>
            </a:r>
            <a:r>
              <a:rPr lang="en-US" sz="3000" b="1" dirty="0" err="1">
                <a:solidFill>
                  <a:srgbClr val="FFFFFF"/>
                </a:solidFill>
              </a:rPr>
              <a:t>FindAllSubsets</a:t>
            </a:r>
            <a:r>
              <a:rPr lang="en-US" sz="3000" b="1" dirty="0">
                <a:solidFill>
                  <a:srgbClr val="FFFFFF"/>
                </a:solidFill>
              </a:rPr>
              <a:t> (</a:t>
            </a:r>
            <a:r>
              <a:rPr lang="en-US" sz="3000" b="1" dirty="0" err="1">
                <a:solidFill>
                  <a:srgbClr val="FFFFFF"/>
                </a:solidFill>
              </a:rPr>
              <a:t>unique_elements</a:t>
            </a:r>
            <a:r>
              <a:rPr lang="en-US" sz="3000" b="1" dirty="0">
                <a:solidFill>
                  <a:srgbClr val="FFFFFF"/>
                </a:solidFill>
              </a:rPr>
              <a:t>):</a:t>
            </a:r>
          </a:p>
          <a:p>
            <a:r>
              <a:rPr lang="en-US" sz="3000" b="1" dirty="0">
                <a:solidFill>
                  <a:srgbClr val="FFFFFF"/>
                </a:solidFill>
              </a:rPr>
              <a:t>    SUBSETS = [[]]</a:t>
            </a:r>
          </a:p>
          <a:p>
            <a:r>
              <a:rPr lang="en-US" sz="3000" b="1" dirty="0">
                <a:solidFill>
                  <a:srgbClr val="FFFFFF"/>
                </a:solidFill>
              </a:rPr>
              <a:t>    FOR I IN </a:t>
            </a:r>
            <a:r>
              <a:rPr lang="en-US" sz="3000" b="1" dirty="0" err="1">
                <a:solidFill>
                  <a:srgbClr val="FFFFFF"/>
                </a:solidFill>
              </a:rPr>
              <a:t>unique_elements</a:t>
            </a:r>
            <a:r>
              <a:rPr lang="en-US" sz="3000" b="1" dirty="0">
                <a:solidFill>
                  <a:srgbClr val="FFFFFF"/>
                </a:solidFill>
              </a:rPr>
              <a:t>:</a:t>
            </a:r>
          </a:p>
          <a:p>
            <a:r>
              <a:rPr lang="en-US" sz="3000" b="1" dirty="0">
                <a:solidFill>
                  <a:srgbClr val="FFFFFF"/>
                </a:solidFill>
              </a:rPr>
              <a:t>        NEW_SUBSETS = []</a:t>
            </a:r>
          </a:p>
          <a:p>
            <a:r>
              <a:rPr lang="en-US" sz="3000" b="1" dirty="0">
                <a:solidFill>
                  <a:srgbClr val="FFFFFF"/>
                </a:solidFill>
              </a:rPr>
              <a:t>        FOR J IN SUBSETS:</a:t>
            </a:r>
          </a:p>
          <a:p>
            <a:r>
              <a:rPr lang="en-US" sz="3000" b="1" dirty="0">
                <a:solidFill>
                  <a:srgbClr val="FFFFFF"/>
                </a:solidFill>
              </a:rPr>
              <a:t>            NEW_SUBSET = J + [I]</a:t>
            </a:r>
          </a:p>
          <a:p>
            <a:r>
              <a:rPr lang="en-US" sz="3000" b="1" dirty="0">
                <a:solidFill>
                  <a:srgbClr val="FFFFFF"/>
                </a:solidFill>
              </a:rPr>
              <a:t>            NEW_SUBSETS.APPEND(NEW_SUBSET) </a:t>
            </a:r>
          </a:p>
          <a:p>
            <a:r>
              <a:rPr lang="en-US" sz="3000" b="1" dirty="0">
                <a:solidFill>
                  <a:srgbClr val="FFFFFF"/>
                </a:solidFill>
              </a:rPr>
              <a:t>        SUBSETS.EXTEND(NEW_SUBSETS)</a:t>
            </a:r>
          </a:p>
          <a:p>
            <a:pPr marL="0" indent="0">
              <a:buNone/>
            </a:pPr>
            <a:endParaRPr lang="en-US" sz="3000" b="1" dirty="0">
              <a:solidFill>
                <a:srgbClr val="FFFFFF"/>
              </a:solidFill>
            </a:endParaRPr>
          </a:p>
          <a:p>
            <a:r>
              <a:rPr lang="en-US" sz="3000" b="1" dirty="0">
                <a:solidFill>
                  <a:srgbClr val="FFFFFF"/>
                </a:solidFill>
              </a:rPr>
              <a:t>    RETURN SUBSETS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2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D603A-C040-844F-0322-56E780DE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algorithms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5861-414A-8D08-6BFD-9A2EB1B1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64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omputer binary code background">
            <a:extLst>
              <a:ext uri="{FF2B5EF4-FFF2-40B4-BE49-F238E27FC236}">
                <a16:creationId xmlns:a16="http://schemas.microsoft.com/office/drawing/2014/main" id="{737F1F65-0E1D-0810-27BA-7FC952589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9869" r="-1" b="552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DB01D5-B59B-C0E7-5473-217D8BDA2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01" y="2597727"/>
            <a:ext cx="10843490" cy="166254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atin typeface="+mj-lt"/>
                <a:ea typeface="+mj-ea"/>
                <a:cs typeface="+mj-cs"/>
              </a:rPr>
              <a:t>Enter n of elements &amp; storing inputs into array(elements )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086CB-54AD-3F02-9591-AB2AF111D97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algorithms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D2124-F3E8-80C2-65A9-161CF76833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35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{645380A3-16A9-4566-9053-64C2A51F7B5D}tf78504181_win32</Template>
  <TotalTime>417</TotalTime>
  <Words>467</Words>
  <Application>Microsoft Office PowerPoint</Application>
  <PresentationFormat>Widescreen</PresentationFormat>
  <Paragraphs>92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Avenir Next LT Pro</vt:lpstr>
      <vt:lpstr>Bookman Old Style</vt:lpstr>
      <vt:lpstr>Calibri</vt:lpstr>
      <vt:lpstr>Cambria Math</vt:lpstr>
      <vt:lpstr>inherit</vt:lpstr>
      <vt:lpstr>Rockwell</vt:lpstr>
      <vt:lpstr>Tw Cen MT</vt:lpstr>
      <vt:lpstr>ShapesVTI</vt:lpstr>
      <vt:lpstr>Algorithm </vt:lpstr>
      <vt:lpstr>Team</vt:lpstr>
      <vt:lpstr>Agenda</vt:lpstr>
      <vt:lpstr>description</vt:lpstr>
      <vt:lpstr>Finding all subsets </vt:lpstr>
      <vt:lpstr>PowerPoint Presentation</vt:lpstr>
      <vt:lpstr>PowerPoint Presentation</vt:lpstr>
      <vt:lpstr>PowerPoint Presentation</vt:lpstr>
      <vt:lpstr>Enter n of elements &amp; storing inputs into array(elements ) </vt:lpstr>
      <vt:lpstr>PowerPoint Presentation</vt:lpstr>
      <vt:lpstr>∑128_(i=0)^n▒1  = (n – 0 +1) *1         = (n + 1) *1    = (n + 1)</vt:lpstr>
      <vt:lpstr>Removing duplicates </vt:lpstr>
      <vt:lpstr>PowerPoint Presentation</vt:lpstr>
      <vt:lpstr>Calling and printing subsets </vt:lpstr>
      <vt:lpstr>PowerPoint Presentation</vt:lpstr>
      <vt:lpstr>Requirements </vt:lpstr>
      <vt:lpstr>PowerPoint Presentation</vt:lpstr>
      <vt:lpstr>Execution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</dc:title>
  <dc:creator>osama khalid</dc:creator>
  <cp:lastModifiedBy>MOHAMED AMR SALEH ELSAYED SALEH</cp:lastModifiedBy>
  <cp:revision>5</cp:revision>
  <dcterms:created xsi:type="dcterms:W3CDTF">2023-05-19T14:01:50Z</dcterms:created>
  <dcterms:modified xsi:type="dcterms:W3CDTF">2023-05-23T09:46:05Z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